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0BACE4-3855-F960-E367-DA05B096F4E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5A2E860-89BB-FD34-80E6-A81369D8A1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BB5FF65-3CAD-FF6F-E9C9-4730E4CBDF66}"/>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5" name="Espace réservé du pied de page 4">
            <a:extLst>
              <a:ext uri="{FF2B5EF4-FFF2-40B4-BE49-F238E27FC236}">
                <a16:creationId xmlns:a16="http://schemas.microsoft.com/office/drawing/2014/main" id="{93F08367-754B-A897-93C3-E9ED12D7E1A0}"/>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7D3C7CED-08E8-C2E4-3F68-5799840AFEAA}"/>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152729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6AFD06-7139-2AD0-8014-677DED6AA9D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FC35E42-4237-C105-1B55-B158D40CFE1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C38F462-D970-A28D-FB50-C4885D659A5A}"/>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5" name="Espace réservé du pied de page 4">
            <a:extLst>
              <a:ext uri="{FF2B5EF4-FFF2-40B4-BE49-F238E27FC236}">
                <a16:creationId xmlns:a16="http://schemas.microsoft.com/office/drawing/2014/main" id="{9CE8A9DE-139B-D1AF-A048-724D8A5049FB}"/>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8D0329D-E0EE-E949-24E5-C8D3E90A8220}"/>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20860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71EF33C-B671-3C5B-7443-EC65C34E40C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73BA633-97FA-5C4E-518D-AE5B4FB6E6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201D30-08FC-FFBB-7062-CD30A15027C6}"/>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5" name="Espace réservé du pied de page 4">
            <a:extLst>
              <a:ext uri="{FF2B5EF4-FFF2-40B4-BE49-F238E27FC236}">
                <a16:creationId xmlns:a16="http://schemas.microsoft.com/office/drawing/2014/main" id="{838E5529-44C5-30E8-BCB8-43070DBA7C5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0853E35-86BB-A27D-7019-5E0BCABEAAC0}"/>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208475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4AAF6E-B582-84A8-A47C-EEBF4DC762C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7E8E5D2-0F9A-70AF-1EF5-1D6C7C457BE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140DAAF-8686-63BB-38F1-2622527D145B}"/>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5" name="Espace réservé du pied de page 4">
            <a:extLst>
              <a:ext uri="{FF2B5EF4-FFF2-40B4-BE49-F238E27FC236}">
                <a16:creationId xmlns:a16="http://schemas.microsoft.com/office/drawing/2014/main" id="{F0C430B5-F3B5-FAA7-8BF0-1C1029C7554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40A63FC-72AE-8604-9B53-44D3F42DDE0A}"/>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315984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25A774-226C-89DE-5330-E5AD6FAE0EE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5AC9D44-5A74-0459-66D7-31F7D1F9F1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9B80D7E-C642-7AE1-D2F3-7EE7E0841AE0}"/>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5" name="Espace réservé du pied de page 4">
            <a:extLst>
              <a:ext uri="{FF2B5EF4-FFF2-40B4-BE49-F238E27FC236}">
                <a16:creationId xmlns:a16="http://schemas.microsoft.com/office/drawing/2014/main" id="{E116089B-AAF6-456B-E26B-B54DB5466EC0}"/>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2BD3102-8312-E2A9-C762-1A0695DEC587}"/>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74997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49C731-07F0-11D6-F2F8-B054EA6806D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7311933-163B-8184-50E8-F3B05F29051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9EFF323-8003-C0CD-1064-A5E45A399AD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7D2DCD4-D48E-4E5B-17B9-1248077180BB}"/>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6" name="Espace réservé du pied de page 5">
            <a:extLst>
              <a:ext uri="{FF2B5EF4-FFF2-40B4-BE49-F238E27FC236}">
                <a16:creationId xmlns:a16="http://schemas.microsoft.com/office/drawing/2014/main" id="{903B1799-55F0-FF87-0E81-AE7E67102892}"/>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30FCD682-629F-5D4B-68C7-3D3745E0BBAD}"/>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97543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3B0EB2-8696-7A06-3A5F-DD7BE1C6E2E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E5CB958-785C-0545-A8B8-EBB1A02F6F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E8D1D18-FE5D-6164-7AA0-73AF0E10CC2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093091C-C54B-A16E-A6E2-D2ABE2E782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E90D16C-991B-97C1-6E9C-D9376828D2F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EA5F272-A27B-216B-0F13-30B3CC30819C}"/>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8" name="Espace réservé du pied de page 7">
            <a:extLst>
              <a:ext uri="{FF2B5EF4-FFF2-40B4-BE49-F238E27FC236}">
                <a16:creationId xmlns:a16="http://schemas.microsoft.com/office/drawing/2014/main" id="{FA968D3A-31E8-11A3-EAA6-932C5582F2A3}"/>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B06E37CD-8567-992C-31C1-186BF23C300C}"/>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1720508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62740-134E-75AB-F75B-297E97109C9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64EB7DD-3ED9-C0AC-C7E8-5F898BEBC2CB}"/>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4" name="Espace réservé du pied de page 3">
            <a:extLst>
              <a:ext uri="{FF2B5EF4-FFF2-40B4-BE49-F238E27FC236}">
                <a16:creationId xmlns:a16="http://schemas.microsoft.com/office/drawing/2014/main" id="{DE560F30-5A2D-3174-4E8E-3BEDB513FF03}"/>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DAD8DC5E-A1C1-8E74-60D9-F69CFDD87464}"/>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325737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B31D654-D400-935B-202E-D9F4F80F11F6}"/>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3" name="Espace réservé du pied de page 2">
            <a:extLst>
              <a:ext uri="{FF2B5EF4-FFF2-40B4-BE49-F238E27FC236}">
                <a16:creationId xmlns:a16="http://schemas.microsoft.com/office/drawing/2014/main" id="{98633331-91D7-1FE3-4D82-2AD4E233A2CF}"/>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628890B9-0E3E-5698-2991-939A94D3E730}"/>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4010482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E6D7-34FE-35FC-007D-3D949163938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D6CF11C-1741-CC49-816F-1BA854F3CA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A21768A-40C6-B29B-E67B-5D72F08E73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7B068A9-8F21-8C9A-E31E-C2652E4CAB50}"/>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6" name="Espace réservé du pied de page 5">
            <a:extLst>
              <a:ext uri="{FF2B5EF4-FFF2-40B4-BE49-F238E27FC236}">
                <a16:creationId xmlns:a16="http://schemas.microsoft.com/office/drawing/2014/main" id="{DD97BDF4-0E66-BD52-4285-EB00A56DA4F0}"/>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3C3C2ED-BE02-F79E-B5CF-EFCE298D461B}"/>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46482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EF7CEF-0E43-30D2-32A0-D9BD9F83762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A3BC4F1-397B-8062-075C-50F27CE0DE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0A62F3BA-9123-30ED-2307-5322EF631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15370A1-A46F-987E-AF8C-FD0062BB34DE}"/>
              </a:ext>
            </a:extLst>
          </p:cNvPr>
          <p:cNvSpPr>
            <a:spLocks noGrp="1"/>
          </p:cNvSpPr>
          <p:nvPr>
            <p:ph type="dt" sz="half" idx="10"/>
          </p:nvPr>
        </p:nvSpPr>
        <p:spPr/>
        <p:txBody>
          <a:bodyPr/>
          <a:lstStyle/>
          <a:p>
            <a:fld id="{BE4F70C6-F1C5-4A36-9F6C-94925C705801}" type="datetimeFigureOut">
              <a:rPr lang="fr-FR" smtClean="0"/>
              <a:t>26/10/2022</a:t>
            </a:fld>
            <a:endParaRPr lang="fr-FR" dirty="0"/>
          </a:p>
        </p:txBody>
      </p:sp>
      <p:sp>
        <p:nvSpPr>
          <p:cNvPr id="6" name="Espace réservé du pied de page 5">
            <a:extLst>
              <a:ext uri="{FF2B5EF4-FFF2-40B4-BE49-F238E27FC236}">
                <a16:creationId xmlns:a16="http://schemas.microsoft.com/office/drawing/2014/main" id="{A3F133C4-3540-4231-D3A3-1B67DD234136}"/>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4282F54-B12F-313D-7A60-23C390E34386}"/>
              </a:ext>
            </a:extLst>
          </p:cNvPr>
          <p:cNvSpPr>
            <a:spLocks noGrp="1"/>
          </p:cNvSpPr>
          <p:nvPr>
            <p:ph type="sldNum" sz="quarter" idx="12"/>
          </p:nvPr>
        </p:nvSpPr>
        <p:spPr/>
        <p:txBody>
          <a:bodyPr/>
          <a:lstStyle/>
          <a:p>
            <a:fld id="{AADE7104-10E1-44A5-9DA6-C278E91C20C3}" type="slidenum">
              <a:rPr lang="fr-FR" smtClean="0"/>
              <a:t>‹N°›</a:t>
            </a:fld>
            <a:endParaRPr lang="fr-FR" dirty="0"/>
          </a:p>
        </p:txBody>
      </p:sp>
    </p:spTree>
    <p:extLst>
      <p:ext uri="{BB962C8B-B14F-4D97-AF65-F5344CB8AC3E}">
        <p14:creationId xmlns:p14="http://schemas.microsoft.com/office/powerpoint/2010/main" val="355424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D4A0D80-5C4E-8C7B-8110-F3B051511F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C124277-E937-DFF0-8DEC-F2FFB9C7ED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D9E01B-35B8-7325-D85B-F1F7BE0258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F70C6-F1C5-4A36-9F6C-94925C705801}" type="datetimeFigureOut">
              <a:rPr lang="fr-FR" smtClean="0"/>
              <a:t>26/10/2022</a:t>
            </a:fld>
            <a:endParaRPr lang="fr-FR" dirty="0"/>
          </a:p>
        </p:txBody>
      </p:sp>
      <p:sp>
        <p:nvSpPr>
          <p:cNvPr id="5" name="Espace réservé du pied de page 4">
            <a:extLst>
              <a:ext uri="{FF2B5EF4-FFF2-40B4-BE49-F238E27FC236}">
                <a16:creationId xmlns:a16="http://schemas.microsoft.com/office/drawing/2014/main" id="{BD96E820-191E-D7CC-C0D9-4BB13AF0FD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F52B7AC8-D892-1503-7378-56DA070A01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DE7104-10E1-44A5-9DA6-C278E91C20C3}" type="slidenum">
              <a:rPr lang="fr-FR" smtClean="0"/>
              <a:t>‹N°›</a:t>
            </a:fld>
            <a:endParaRPr lang="fr-FR" dirty="0"/>
          </a:p>
        </p:txBody>
      </p:sp>
    </p:spTree>
    <p:extLst>
      <p:ext uri="{BB962C8B-B14F-4D97-AF65-F5344CB8AC3E}">
        <p14:creationId xmlns:p14="http://schemas.microsoft.com/office/powerpoint/2010/main" val="1055338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1DCCCC4-73D2-C432-589D-941DD01305AE}"/>
              </a:ext>
            </a:extLst>
          </p:cNvPr>
          <p:cNvSpPr txBox="1"/>
          <p:nvPr/>
        </p:nvSpPr>
        <p:spPr>
          <a:xfrm>
            <a:off x="113297" y="140327"/>
            <a:ext cx="4973363" cy="923330"/>
          </a:xfrm>
          <a:prstGeom prst="rect">
            <a:avLst/>
          </a:prstGeom>
          <a:noFill/>
        </p:spPr>
        <p:txBody>
          <a:bodyPr wrap="square" rtlCol="0">
            <a:spAutoFit/>
          </a:bodyPr>
          <a:lstStyle/>
          <a:p>
            <a:pPr algn="ctr"/>
            <a:r>
              <a:rPr lang="fr-FR" dirty="0"/>
              <a:t>Association merinoscrochet</a:t>
            </a:r>
          </a:p>
          <a:p>
            <a:pPr algn="ctr"/>
            <a:r>
              <a:rPr lang="fr-FR" b="1" dirty="0"/>
              <a:t>BON DE COMMANDE</a:t>
            </a:r>
          </a:p>
          <a:p>
            <a:pPr algn="ctr"/>
            <a:r>
              <a:rPr lang="fr-FR" b="1" dirty="0"/>
              <a:t>Pour réservation du livre en précommande</a:t>
            </a:r>
            <a:endParaRPr lang="fr-FR" dirty="0"/>
          </a:p>
        </p:txBody>
      </p:sp>
      <p:pic>
        <p:nvPicPr>
          <p:cNvPr id="6" name="Image 5">
            <a:extLst>
              <a:ext uri="{FF2B5EF4-FFF2-40B4-BE49-F238E27FC236}">
                <a16:creationId xmlns:a16="http://schemas.microsoft.com/office/drawing/2014/main" id="{D49C2109-FBE2-4302-F69C-41AE68D7664B}"/>
              </a:ext>
            </a:extLst>
          </p:cNvPr>
          <p:cNvPicPr>
            <a:picLocks noChangeAspect="1"/>
          </p:cNvPicPr>
          <p:nvPr/>
        </p:nvPicPr>
        <p:blipFill rotWithShape="1">
          <a:blip r:embed="rId2"/>
          <a:srcRect l="8132" t="24257" r="68916" b="15180"/>
          <a:stretch/>
        </p:blipFill>
        <p:spPr>
          <a:xfrm>
            <a:off x="1384245" y="1190654"/>
            <a:ext cx="2431469" cy="3608914"/>
          </a:xfrm>
          <a:prstGeom prst="rect">
            <a:avLst/>
          </a:prstGeom>
          <a:ln w="28575">
            <a:solidFill>
              <a:schemeClr val="tx1"/>
            </a:solidFill>
          </a:ln>
        </p:spPr>
      </p:pic>
      <p:sp>
        <p:nvSpPr>
          <p:cNvPr id="7" name="ZoneTexte 6">
            <a:extLst>
              <a:ext uri="{FF2B5EF4-FFF2-40B4-BE49-F238E27FC236}">
                <a16:creationId xmlns:a16="http://schemas.microsoft.com/office/drawing/2014/main" id="{25323F72-AB66-4C7C-ECAB-2BC7670F4018}"/>
              </a:ext>
            </a:extLst>
          </p:cNvPr>
          <p:cNvSpPr txBox="1"/>
          <p:nvPr/>
        </p:nvSpPr>
        <p:spPr>
          <a:xfrm>
            <a:off x="6217920" y="203500"/>
            <a:ext cx="5097780" cy="1015663"/>
          </a:xfrm>
          <a:prstGeom prst="rect">
            <a:avLst/>
          </a:prstGeom>
          <a:noFill/>
        </p:spPr>
        <p:txBody>
          <a:bodyPr wrap="square" rtlCol="0">
            <a:spAutoFit/>
          </a:bodyPr>
          <a:lstStyle/>
          <a:p>
            <a:r>
              <a:rPr lang="fr-FR" sz="1500" dirty="0"/>
              <a:t>Adresse mail :  merinoscrochet@gmail.com</a:t>
            </a:r>
          </a:p>
          <a:p>
            <a:r>
              <a:rPr lang="fr-FR" sz="1500" dirty="0"/>
              <a:t>Téléphone 06 27 12 75 69</a:t>
            </a:r>
          </a:p>
          <a:p>
            <a:r>
              <a:rPr lang="fr-FR" sz="1500" dirty="0"/>
              <a:t>Adresse : Angot Patrice, Association merinoscrochet, 22 rue de Clairefontaine 78120 Rambouillet</a:t>
            </a:r>
            <a:r>
              <a:rPr lang="fr-FR" sz="1400" dirty="0"/>
              <a:t>.</a:t>
            </a:r>
          </a:p>
        </p:txBody>
      </p:sp>
      <p:sp>
        <p:nvSpPr>
          <p:cNvPr id="9" name="ZoneTexte 8">
            <a:extLst>
              <a:ext uri="{FF2B5EF4-FFF2-40B4-BE49-F238E27FC236}">
                <a16:creationId xmlns:a16="http://schemas.microsoft.com/office/drawing/2014/main" id="{C2A2EEA0-EFD4-192A-A54F-566FA48C794D}"/>
              </a:ext>
            </a:extLst>
          </p:cNvPr>
          <p:cNvSpPr txBox="1"/>
          <p:nvPr/>
        </p:nvSpPr>
        <p:spPr>
          <a:xfrm>
            <a:off x="578762" y="4926565"/>
            <a:ext cx="4042436" cy="923330"/>
          </a:xfrm>
          <a:prstGeom prst="rect">
            <a:avLst/>
          </a:prstGeom>
          <a:noFill/>
        </p:spPr>
        <p:txBody>
          <a:bodyPr wrap="square" rtlCol="0">
            <a:spAutoFit/>
          </a:bodyPr>
          <a:lstStyle/>
          <a:p>
            <a:r>
              <a:rPr lang="fr-FR" dirty="0"/>
              <a:t>Prix du livre………………..18,00 euros TTC </a:t>
            </a:r>
          </a:p>
          <a:p>
            <a:r>
              <a:rPr lang="fr-FR" dirty="0"/>
              <a:t>Frais de livraison…………..6,00 euros</a:t>
            </a:r>
          </a:p>
          <a:p>
            <a:r>
              <a:rPr lang="fr-FR" b="1" i="1" u="sng" dirty="0"/>
              <a:t>Tarif poste lettre verte.</a:t>
            </a:r>
          </a:p>
        </p:txBody>
      </p:sp>
      <p:sp>
        <p:nvSpPr>
          <p:cNvPr id="10" name="ZoneTexte 9">
            <a:extLst>
              <a:ext uri="{FF2B5EF4-FFF2-40B4-BE49-F238E27FC236}">
                <a16:creationId xmlns:a16="http://schemas.microsoft.com/office/drawing/2014/main" id="{B6B44FEF-E1CF-991A-C3AB-89E6936B589D}"/>
              </a:ext>
            </a:extLst>
          </p:cNvPr>
          <p:cNvSpPr txBox="1"/>
          <p:nvPr/>
        </p:nvSpPr>
        <p:spPr>
          <a:xfrm>
            <a:off x="6096000" y="1215463"/>
            <a:ext cx="5097780" cy="584775"/>
          </a:xfrm>
          <a:prstGeom prst="rect">
            <a:avLst/>
          </a:prstGeom>
          <a:noFill/>
        </p:spPr>
        <p:txBody>
          <a:bodyPr wrap="square" rtlCol="0">
            <a:spAutoFit/>
          </a:bodyPr>
          <a:lstStyle/>
          <a:p>
            <a:pPr algn="ctr"/>
            <a:r>
              <a:rPr lang="fr-FR" sz="1600" dirty="0"/>
              <a:t>QT _______	Montant total___________euros			</a:t>
            </a:r>
            <a:r>
              <a:rPr lang="fr-FR" sz="1600" i="1" dirty="0"/>
              <a:t>Frais de livraison inclus</a:t>
            </a:r>
          </a:p>
        </p:txBody>
      </p:sp>
      <p:sp>
        <p:nvSpPr>
          <p:cNvPr id="11" name="ZoneTexte 10">
            <a:extLst>
              <a:ext uri="{FF2B5EF4-FFF2-40B4-BE49-F238E27FC236}">
                <a16:creationId xmlns:a16="http://schemas.microsoft.com/office/drawing/2014/main" id="{CD737A04-9A3B-3A32-7166-10B47E7D5689}"/>
              </a:ext>
            </a:extLst>
          </p:cNvPr>
          <p:cNvSpPr txBox="1"/>
          <p:nvPr/>
        </p:nvSpPr>
        <p:spPr>
          <a:xfrm>
            <a:off x="6306055" y="1800238"/>
            <a:ext cx="5097780" cy="2031325"/>
          </a:xfrm>
          <a:prstGeom prst="rect">
            <a:avLst/>
          </a:prstGeom>
          <a:noFill/>
        </p:spPr>
        <p:txBody>
          <a:bodyPr wrap="square" rtlCol="0">
            <a:spAutoFit/>
          </a:bodyPr>
          <a:lstStyle/>
          <a:p>
            <a:r>
              <a:rPr lang="fr-FR" sz="1600" dirty="0"/>
              <a:t>Adresse de livraison</a:t>
            </a:r>
            <a:r>
              <a:rPr lang="fr-FR" dirty="0"/>
              <a:t>:</a:t>
            </a:r>
          </a:p>
          <a:p>
            <a:r>
              <a:rPr lang="fr-FR" dirty="0"/>
              <a:t>………………………………………………………………………………………………………………………………………………………………………………………………………………………………………………………………………………………………………………………………………………………………………………………………………………………………………………………………………………………………………………</a:t>
            </a:r>
          </a:p>
        </p:txBody>
      </p:sp>
      <p:sp>
        <p:nvSpPr>
          <p:cNvPr id="13" name="ZoneTexte 12">
            <a:extLst>
              <a:ext uri="{FF2B5EF4-FFF2-40B4-BE49-F238E27FC236}">
                <a16:creationId xmlns:a16="http://schemas.microsoft.com/office/drawing/2014/main" id="{2FEC3F14-C931-D6FD-ACC7-C8F1B689B55A}"/>
              </a:ext>
            </a:extLst>
          </p:cNvPr>
          <p:cNvSpPr txBox="1"/>
          <p:nvPr/>
        </p:nvSpPr>
        <p:spPr>
          <a:xfrm>
            <a:off x="0" y="5849895"/>
            <a:ext cx="5199961" cy="646331"/>
          </a:xfrm>
          <a:prstGeom prst="rect">
            <a:avLst/>
          </a:prstGeom>
          <a:noFill/>
        </p:spPr>
        <p:txBody>
          <a:bodyPr wrap="square" rtlCol="0">
            <a:spAutoFit/>
          </a:bodyPr>
          <a:lstStyle/>
          <a:p>
            <a:pPr algn="ctr"/>
            <a:r>
              <a:rPr lang="fr-FR" i="1" dirty="0"/>
              <a:t>Le montant des frais de port évolue en fonction de la quantité achetée.</a:t>
            </a:r>
          </a:p>
        </p:txBody>
      </p:sp>
      <p:sp>
        <p:nvSpPr>
          <p:cNvPr id="14" name="ZoneTexte 13">
            <a:extLst>
              <a:ext uri="{FF2B5EF4-FFF2-40B4-BE49-F238E27FC236}">
                <a16:creationId xmlns:a16="http://schemas.microsoft.com/office/drawing/2014/main" id="{3124E4E5-F8FD-E353-275A-82AEBA868C24}"/>
              </a:ext>
            </a:extLst>
          </p:cNvPr>
          <p:cNvSpPr txBox="1"/>
          <p:nvPr/>
        </p:nvSpPr>
        <p:spPr>
          <a:xfrm>
            <a:off x="6306055" y="3827863"/>
            <a:ext cx="5097780" cy="584775"/>
          </a:xfrm>
          <a:prstGeom prst="rect">
            <a:avLst/>
          </a:prstGeom>
          <a:noFill/>
        </p:spPr>
        <p:txBody>
          <a:bodyPr wrap="square" rtlCol="0">
            <a:spAutoFit/>
          </a:bodyPr>
          <a:lstStyle/>
          <a:p>
            <a:r>
              <a:rPr lang="fr-FR" sz="1400" i="1" dirty="0"/>
              <a:t>Règlement par </a:t>
            </a:r>
            <a:r>
              <a:rPr lang="fr-FR" sz="1400" b="1" i="1" dirty="0"/>
              <a:t>chèque</a:t>
            </a:r>
            <a:r>
              <a:rPr lang="fr-FR" sz="1400" i="1" dirty="0"/>
              <a:t> </a:t>
            </a:r>
            <a:r>
              <a:rPr lang="fr-FR" sz="1400" b="1" i="1" dirty="0"/>
              <a:t>à l’ordre de </a:t>
            </a:r>
            <a:r>
              <a:rPr lang="fr-FR" sz="1400" b="1" i="1" dirty="0" err="1"/>
              <a:t>merinoscrochet</a:t>
            </a:r>
            <a:r>
              <a:rPr lang="fr-FR" sz="1400" b="1" i="1" dirty="0"/>
              <a:t>, ou par virement bancaire</a:t>
            </a:r>
            <a:r>
              <a:rPr lang="fr-FR" b="1" i="1" dirty="0"/>
              <a:t>. </a:t>
            </a:r>
            <a:endParaRPr lang="fr-FR" sz="1400" b="1" i="1" dirty="0"/>
          </a:p>
        </p:txBody>
      </p:sp>
      <p:pic>
        <p:nvPicPr>
          <p:cNvPr id="2" name="Image 1">
            <a:extLst>
              <a:ext uri="{FF2B5EF4-FFF2-40B4-BE49-F238E27FC236}">
                <a16:creationId xmlns:a16="http://schemas.microsoft.com/office/drawing/2014/main" id="{DE3BC828-9C54-C59C-4A51-69CB408C6ED7}"/>
              </a:ext>
            </a:extLst>
          </p:cNvPr>
          <p:cNvPicPr>
            <a:picLocks noChangeAspect="1"/>
          </p:cNvPicPr>
          <p:nvPr/>
        </p:nvPicPr>
        <p:blipFill rotWithShape="1">
          <a:blip r:embed="rId3">
            <a:extLst>
              <a:ext uri="{28A0092B-C50C-407E-A947-70E740481C1C}">
                <a14:useLocalDpi xmlns:a14="http://schemas.microsoft.com/office/drawing/2010/main" val="0"/>
              </a:ext>
            </a:extLst>
          </a:blip>
          <a:srcRect l="7949" t="15923" r="22323" b="65302"/>
          <a:stretch/>
        </p:blipFill>
        <p:spPr>
          <a:xfrm>
            <a:off x="6306055" y="4474194"/>
            <a:ext cx="5481993" cy="2192357"/>
          </a:xfrm>
          <a:prstGeom prst="rect">
            <a:avLst/>
          </a:prstGeom>
        </p:spPr>
      </p:pic>
    </p:spTree>
    <p:extLst>
      <p:ext uri="{BB962C8B-B14F-4D97-AF65-F5344CB8AC3E}">
        <p14:creationId xmlns:p14="http://schemas.microsoft.com/office/powerpoint/2010/main" val="4006174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8884B20-A73D-B126-7111-DF8BE2313A13}"/>
              </a:ext>
            </a:extLst>
          </p:cNvPr>
          <p:cNvSpPr txBox="1"/>
          <p:nvPr/>
        </p:nvSpPr>
        <p:spPr>
          <a:xfrm>
            <a:off x="6096000" y="186670"/>
            <a:ext cx="5474465" cy="6484660"/>
          </a:xfrm>
          <a:prstGeom prst="rect">
            <a:avLst/>
          </a:prstGeom>
          <a:noFill/>
        </p:spPr>
        <p:txBody>
          <a:bodyPr wrap="square">
            <a:spAutoFit/>
          </a:bodyPr>
          <a:lstStyle/>
          <a:p>
            <a:pPr marL="90170" indent="359410" algn="just">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C’est au contact du</a:t>
            </a:r>
            <a:r>
              <a:rPr lang="fr-F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Maître-Berger André Moret que 3.736 élèves ont appris les gestes et les soins aux brebis et aux agneaux. Toute la grande fierté de ce Maître-Berger humaniste et volontaire résidait dans un troupeau bien tenu et par ses qualités. André Moret avait la responsabilité de plusieurs troupeaux, comme il aimait à le dire : « </a:t>
            </a:r>
            <a:r>
              <a:rPr lang="fr-FR"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J’aime mes mérinos, et mes élèves bergers qui s’investissent totalement dans la vie naturelle du berge</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 ».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90170" indent="449580" algn="just">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Maître-berger de 1935 à 1970, André Moret incarne l’esprit de la Bergerie nationale de Rambouillet. Ouvert à toutes les innovations techniques et à toutes les expériences scientifiques, il a apporté un savoir-faire incomparable à l’institution. Il est Le berger par excellence.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Patrice ANGOT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90170" indent="450215" algn="just">
              <a:lnSpc>
                <a:spcPct val="107000"/>
              </a:lnSpc>
              <a:spcAft>
                <a:spcPts val="80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 livre lui est consacré. Il retrace sa vie et, à travers elle, celle des bergers et de leurs bêtes. Il rappelle aussi l’histoire de la Bergerie Nationale de Rambouillet par des documents rares rassemblés par un rambolitain passionné et investi, Patrice Angot. </a:t>
            </a:r>
            <a:r>
              <a:rPr lang="fr-FR" sz="1400" dirty="0">
                <a:solidFill>
                  <a:srgbClr val="242424"/>
                </a:solidFill>
                <a:effectLst/>
                <a:latin typeface="Times New Roman" panose="02020603050405020304" pitchFamily="18" charset="0"/>
                <a:ea typeface="Times New Roman" panose="02020603050405020304" pitchFamily="18" charset="0"/>
                <a:cs typeface="Times New Roman" panose="02020603050405020304" pitchFamily="18" charset="0"/>
              </a:rPr>
              <a:t>Voilà, un ouvrage fortement documenté qui met un coup de projecteur sur le métier de berger en retraçant la vie du Maître-Berger, André Moret. Un homme de labeur et d'honneur, un humaniste, philosophe à ses heures et passionné par ses moutons. Il a passé sa vie à former des milliers d'élèves bergers à la Bergerie Nationale de Rambouillet. Un lieu qu'il a symbolisé ! Patrice Angot a rassemblé témoignages, photographies, anecdotes, articles de Presse pour en faire un roman de vie que le lecteur se plait à parcourir... La découverte de cet homme et des Mérinos est d'une richesse rare !</a:t>
            </a:r>
          </a:p>
          <a:p>
            <a:pPr marL="90170" indent="450215" algn="just">
              <a:lnSpc>
                <a:spcPct val="107000"/>
              </a:lnSpc>
              <a:spcAft>
                <a:spcPts val="800"/>
              </a:spcAft>
            </a:pPr>
            <a:br>
              <a:rPr lang="fr-FR" sz="1400" dirty="0">
                <a:solidFill>
                  <a:srgbClr val="242424"/>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Georges GRARD</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1C5D2E0-5582-45AA-2B4D-FC1EF9C0F0C5}"/>
              </a:ext>
            </a:extLst>
          </p:cNvPr>
          <p:cNvSpPr txBox="1"/>
          <p:nvPr/>
        </p:nvSpPr>
        <p:spPr>
          <a:xfrm>
            <a:off x="231354" y="709890"/>
            <a:ext cx="5787528" cy="2585323"/>
          </a:xfrm>
          <a:prstGeom prst="rect">
            <a:avLst/>
          </a:prstGeom>
          <a:noFill/>
        </p:spPr>
        <p:txBody>
          <a:bodyPr wrap="square" rtlCol="0">
            <a:spAutoFit/>
          </a:bodyPr>
          <a:lstStyle/>
          <a:p>
            <a:pPr algn="just"/>
            <a:r>
              <a:rPr lang="fr-FR" b="0" i="0" dirty="0">
                <a:effectLst/>
                <a:latin typeface="Times New Roman" panose="02020603050405020304" pitchFamily="18" charset="0"/>
                <a:cs typeface="Times New Roman" panose="02020603050405020304" pitchFamily="18" charset="0"/>
              </a:rPr>
              <a:t>La maquette PDF du livre </a:t>
            </a:r>
            <a:r>
              <a:rPr lang="fr-FR" b="0" i="1" dirty="0">
                <a:effectLst/>
                <a:latin typeface="Times New Roman" panose="02020603050405020304" pitchFamily="18" charset="0"/>
                <a:cs typeface="Times New Roman" panose="02020603050405020304" pitchFamily="18" charset="0"/>
              </a:rPr>
              <a:t>(format 15 x 21 environ 200 pages)</a:t>
            </a:r>
            <a:r>
              <a:rPr lang="fr-FR" b="0" i="0" dirty="0">
                <a:effectLst/>
                <a:latin typeface="Times New Roman" panose="02020603050405020304" pitchFamily="18" charset="0"/>
                <a:cs typeface="Times New Roman" panose="02020603050405020304" pitchFamily="18" charset="0"/>
              </a:rPr>
              <a:t> faite par une professionnelle pour le mettre en production a un coût de 1750,00 euros TTC et la production des 300 livres autour de 2160,00 euros TTC. Le fait de mettre le livre en précommande me permettra d’avancer la trésorerie pour lancer l’édition et livraison. A réception des sommes, vous serez informés de la date de production, de la date de livraison fournisseur et la date dans votre boite aux lettres. Merci pour votre confiance.</a:t>
            </a:r>
            <a:endParaRPr lang="fr-FR"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3F56CF35-B557-D9CC-E520-BD70C69396EC}"/>
              </a:ext>
            </a:extLst>
          </p:cNvPr>
          <p:cNvSpPr/>
          <p:nvPr/>
        </p:nvSpPr>
        <p:spPr>
          <a:xfrm>
            <a:off x="584812" y="186670"/>
            <a:ext cx="4787465" cy="523220"/>
          </a:xfrm>
          <a:prstGeom prst="rect">
            <a:avLst/>
          </a:prstGeom>
          <a:noFill/>
        </p:spPr>
        <p:txBody>
          <a:bodyPr wrap="none" lIns="91440" tIns="45720" rIns="91440" bIns="45720">
            <a:spAutoFit/>
          </a:bodyPr>
          <a:lstStyle/>
          <a:p>
            <a:pPr algn="ctr"/>
            <a:r>
              <a:rPr lang="fr-FR" sz="28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Information pour les acheteurs</a:t>
            </a:r>
          </a:p>
        </p:txBody>
      </p:sp>
      <p:sp>
        <p:nvSpPr>
          <p:cNvPr id="7" name="ZoneTexte 6">
            <a:extLst>
              <a:ext uri="{FF2B5EF4-FFF2-40B4-BE49-F238E27FC236}">
                <a16:creationId xmlns:a16="http://schemas.microsoft.com/office/drawing/2014/main" id="{404F9786-EC5D-34B5-DE3E-1199D7A3C919}"/>
              </a:ext>
            </a:extLst>
          </p:cNvPr>
          <p:cNvSpPr txBox="1"/>
          <p:nvPr/>
        </p:nvSpPr>
        <p:spPr>
          <a:xfrm>
            <a:off x="76200" y="4095432"/>
            <a:ext cx="6097836" cy="2310376"/>
          </a:xfrm>
          <a:prstGeom prst="rect">
            <a:avLst/>
          </a:prstGeom>
          <a:noFill/>
        </p:spPr>
        <p:txBody>
          <a:bodyPr wrap="square">
            <a:spAutoFit/>
          </a:bodyPr>
          <a:lstStyle/>
          <a:p>
            <a:pPr marL="90170" marR="125095" algn="ctr">
              <a:lnSpc>
                <a:spcPct val="107000"/>
              </a:lnSpc>
              <a:spcAft>
                <a:spcPts val="800"/>
              </a:spcAft>
            </a:pPr>
            <a:r>
              <a:rPr lang="fr-FR" sz="2000" kern="1200" dirty="0">
                <a:effectLst/>
                <a:latin typeface="Times New Roman" panose="02020603050405020304" pitchFamily="18" charset="0"/>
                <a:ea typeface="Calibri" panose="020F0502020204030204" pitchFamily="34" charset="0"/>
                <a:cs typeface="Times New Roman" panose="02020603050405020304" pitchFamily="18" charset="0"/>
              </a:rPr>
              <a:t>André Moret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90170" marR="125095" algn="ctr">
              <a:lnSpc>
                <a:spcPct val="107000"/>
              </a:lnSpc>
              <a:spcAft>
                <a:spcPts val="800"/>
              </a:spcAft>
            </a:pPr>
            <a:r>
              <a:rPr lang="fr-FR" sz="2000" kern="1200">
                <a:effectLst/>
                <a:latin typeface="Times New Roman" panose="02020603050405020304" pitchFamily="18" charset="0"/>
                <a:ea typeface="Calibri" panose="020F0502020204030204" pitchFamily="34" charset="0"/>
                <a:cs typeface="Times New Roman" panose="02020603050405020304" pitchFamily="18" charset="0"/>
              </a:rPr>
              <a:t>Maître-Berger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90170" marR="125095" algn="ct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À La Bergerie Nationale de Rambouillet</a:t>
            </a:r>
          </a:p>
          <a:p>
            <a:pPr marL="90170" marR="125095" algn="ct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Réalisation Patrice ANGOT </a:t>
            </a:r>
          </a:p>
          <a:p>
            <a:pPr marL="90170" marR="125095" algn="ct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2 années de recherches</a:t>
            </a:r>
          </a:p>
          <a:p>
            <a:pPr marL="90170" marR="125095" algn="ctr">
              <a:lnSpc>
                <a:spcPct val="107000"/>
              </a:lnSpc>
              <a:spcAft>
                <a:spcPts val="8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101114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511</Words>
  <Application>Microsoft Office PowerPoint</Application>
  <PresentationFormat>Grand écran</PresentationFormat>
  <Paragraphs>26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Patrice Angot</dc:creator>
  <cp:lastModifiedBy>Patrice Angot</cp:lastModifiedBy>
  <cp:revision>20</cp:revision>
  <dcterms:created xsi:type="dcterms:W3CDTF">2022-10-17T04:15:43Z</dcterms:created>
  <dcterms:modified xsi:type="dcterms:W3CDTF">2022-10-26T18:46:53Z</dcterms:modified>
</cp:coreProperties>
</file>